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4.png" ContentType="image/png"/>
  <Override PartName="/ppt/media/image53.png" ContentType="image/png"/>
  <Override PartName="/ppt/media/image52.jpeg" ContentType="image/jpeg"/>
  <Override PartName="/ppt/media/image51.png" ContentType="image/png"/>
  <Override PartName="/ppt/media/image50.png" ContentType="image/png"/>
  <Override PartName="/ppt/media/image46.jpeg" ContentType="image/jpeg"/>
  <Override PartName="/ppt/media/image44.png" ContentType="image/png"/>
  <Override PartName="/ppt/media/image43.jpeg" ContentType="image/jpeg"/>
  <Override PartName="/ppt/media/image42.png" ContentType="image/png"/>
  <Override PartName="/ppt/media/image41.png" ContentType="image/png"/>
  <Override PartName="/ppt/media/image40.jpeg" ContentType="image/jpeg"/>
  <Override PartName="/ppt/media/image39.png" ContentType="image/png"/>
  <Override PartName="/ppt/media/image37.jpeg" ContentType="image/jpeg"/>
  <Override PartName="/ppt/media/image15.png" ContentType="image/png"/>
  <Override PartName="/ppt/media/image38.png" ContentType="image/png"/>
  <Override PartName="/ppt/media/image13.png" ContentType="image/png"/>
  <Override PartName="/ppt/media/image10.png" ContentType="image/png"/>
  <Override PartName="/ppt/media/image2.jpeg" ContentType="image/jpeg"/>
  <Override PartName="/ppt/media/image56.jpeg" ContentType="image/jpeg"/>
  <Override PartName="/ppt/media/image1.jpeg" ContentType="image/jpeg"/>
  <Override PartName="/ppt/media/image3.jpeg" ContentType="image/jpeg"/>
  <Override PartName="/ppt/media/image5.jpeg" ContentType="image/jpeg"/>
  <Override PartName="/ppt/media/image17.png" ContentType="image/png"/>
  <Override PartName="/ppt/media/image18.png" ContentType="image/png"/>
  <Override PartName="/ppt/media/image45.png" ContentType="image/png"/>
  <Override PartName="/ppt/media/image20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1.png" ContentType="image/png"/>
  <Override PartName="/ppt/media/image36.png" ContentType="image/png"/>
  <Override PartName="/ppt/media/image14.jpeg" ContentType="image/jpeg"/>
  <Override PartName="/ppt/media/image12.jpeg" ContentType="image/jpeg"/>
  <Override PartName="/ppt/media/image49.jpeg" ContentType="image/jpeg"/>
  <Override PartName="/ppt/media/image16.jpeg" ContentType="image/jpeg"/>
  <Override PartName="/ppt/media/image9.png" ContentType="image/png"/>
  <Override PartName="/ppt/media/image7.png" ContentType="image/png"/>
  <Override PartName="/ppt/media/image8.png" ContentType="image/png"/>
  <Override PartName="/ppt/media/image6.png" ContentType="image/png"/>
  <Override PartName="/ppt/media/image4.png" ContentType="image/png"/>
  <Override PartName="/ppt/media/image26.jpeg" ContentType="image/jpeg"/>
  <Override PartName="/ppt/media/image19.png" ContentType="image/png"/>
  <Override PartName="/ppt/media/image35.jpeg" ContentType="image/jpe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251240"/>
            <a:ext cx="12190320" cy="2604960"/>
          </a:xfrm>
          <a:prstGeom prst="rect">
            <a:avLst/>
          </a:prstGeom>
          <a:gradFill rotWithShape="0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Line 2"/>
          <p:cNvSpPr/>
          <p:nvPr/>
        </p:nvSpPr>
        <p:spPr>
          <a:xfrm>
            <a:off x="1838880" y="6072480"/>
            <a:ext cx="630720" cy="360"/>
          </a:xfrm>
          <a:prstGeom prst="line">
            <a:avLst/>
          </a:prstGeom>
          <a:ln w="1908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 flipV="1">
            <a:off x="11663280" y="6300000"/>
            <a:ext cx="360" cy="558000"/>
          </a:xfrm>
          <a:prstGeom prst="line">
            <a:avLst/>
          </a:prstGeom>
          <a:ln w="1908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1283400" y="4914000"/>
            <a:ext cx="70200" cy="194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Line 5"/>
          <p:cNvSpPr/>
          <p:nvPr/>
        </p:nvSpPr>
        <p:spPr>
          <a:xfrm>
            <a:off x="11183760" y="805320"/>
            <a:ext cx="1008000" cy="360"/>
          </a:xfrm>
          <a:prstGeom prst="line">
            <a:avLst/>
          </a:prstGeom>
          <a:ln w="3492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6095880" y="0"/>
            <a:ext cx="6094080" cy="6856200"/>
          </a:xfrm>
          <a:prstGeom prst="rect">
            <a:avLst/>
          </a:prstGeom>
          <a:gradFill rotWithShape="0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2"/>
          <p:cNvSpPr/>
          <p:nvPr/>
        </p:nvSpPr>
        <p:spPr>
          <a:xfrm>
            <a:off x="1285200" y="1941120"/>
            <a:ext cx="70200" cy="934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Line 3"/>
          <p:cNvSpPr/>
          <p:nvPr/>
        </p:nvSpPr>
        <p:spPr>
          <a:xfrm>
            <a:off x="1666440" y="3138840"/>
            <a:ext cx="631080" cy="360"/>
          </a:xfrm>
          <a:prstGeom prst="line">
            <a:avLst/>
          </a:prstGeom>
          <a:ln w="19080">
            <a:solidFill>
              <a:schemeClr val="bg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Line 4"/>
          <p:cNvSpPr/>
          <p:nvPr/>
        </p:nvSpPr>
        <p:spPr>
          <a:xfrm>
            <a:off x="11190600" y="800640"/>
            <a:ext cx="1001160" cy="360"/>
          </a:xfrm>
          <a:prstGeom prst="line">
            <a:avLst/>
          </a:prstGeom>
          <a:ln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Line 5"/>
          <p:cNvSpPr/>
          <p:nvPr/>
        </p:nvSpPr>
        <p:spPr>
          <a:xfrm>
            <a:off x="0" y="6168240"/>
            <a:ext cx="1764720" cy="36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Line 6"/>
          <p:cNvSpPr/>
          <p:nvPr/>
        </p:nvSpPr>
        <p:spPr>
          <a:xfrm flipV="1">
            <a:off x="11663280" y="6300000"/>
            <a:ext cx="360" cy="558000"/>
          </a:xfrm>
          <a:prstGeom prst="line">
            <a:avLst/>
          </a:prstGeom>
          <a:ln w="1908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gradFill rotWithShape="0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"/>
          <p:cNvSpPr/>
          <p:nvPr/>
        </p:nvSpPr>
        <p:spPr>
          <a:xfrm>
            <a:off x="687240" y="0"/>
            <a:ext cx="70200" cy="115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Line 3"/>
          <p:cNvSpPr/>
          <p:nvPr/>
        </p:nvSpPr>
        <p:spPr>
          <a:xfrm>
            <a:off x="11190600" y="800640"/>
            <a:ext cx="1001160" cy="360"/>
          </a:xfrm>
          <a:prstGeom prst="line">
            <a:avLst/>
          </a:prstGeom>
          <a:ln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Line 4"/>
          <p:cNvSpPr/>
          <p:nvPr/>
        </p:nvSpPr>
        <p:spPr>
          <a:xfrm>
            <a:off x="0" y="6168240"/>
            <a:ext cx="1764720" cy="360"/>
          </a:xfrm>
          <a:prstGeom prst="line">
            <a:avLst/>
          </a:prstGeom>
          <a:ln w="1908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Line 5"/>
          <p:cNvSpPr/>
          <p:nvPr/>
        </p:nvSpPr>
        <p:spPr>
          <a:xfrm flipV="1">
            <a:off x="11663280" y="6300000"/>
            <a:ext cx="360" cy="558000"/>
          </a:xfrm>
          <a:prstGeom prst="line">
            <a:avLst/>
          </a:prstGeom>
          <a:ln w="1908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6"/>
          <p:cNvSpPr/>
          <p:nvPr/>
        </p:nvSpPr>
        <p:spPr>
          <a:xfrm>
            <a:off x="11192400" y="802800"/>
            <a:ext cx="1001160" cy="360"/>
          </a:xfrm>
          <a:prstGeom prst="line">
            <a:avLst/>
          </a:prstGeom>
          <a:ln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Line 7"/>
          <p:cNvSpPr/>
          <p:nvPr/>
        </p:nvSpPr>
        <p:spPr>
          <a:xfrm flipV="1">
            <a:off x="11661840" y="6301800"/>
            <a:ext cx="360" cy="557640"/>
          </a:xfrm>
          <a:prstGeom prst="line">
            <a:avLst/>
          </a:prstGeom>
          <a:ln w="1908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</a:t>
            </a:r>
            <a:r>
              <a:rPr b="0" lang="en-US" sz="4400" spc="-1" strike="noStrike">
                <a:latin typeface="Arial"/>
              </a:rPr>
              <a:t>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</a:t>
            </a:r>
            <a:r>
              <a:rPr b="0" lang="en-US" sz="4400" spc="-1" strike="noStrike">
                <a:latin typeface="Arial"/>
              </a:rPr>
              <a:t>it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4251240"/>
            <a:ext cx="12190320" cy="2604960"/>
          </a:xfrm>
          <a:prstGeom prst="rect">
            <a:avLst/>
          </a:prstGeom>
          <a:gradFill rotWithShape="0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1379520" y="4878000"/>
            <a:ext cx="142200" cy="197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Line 3"/>
          <p:cNvSpPr/>
          <p:nvPr/>
        </p:nvSpPr>
        <p:spPr>
          <a:xfrm>
            <a:off x="1956960" y="5807880"/>
            <a:ext cx="930600" cy="360"/>
          </a:xfrm>
          <a:prstGeom prst="line">
            <a:avLst/>
          </a:prstGeom>
          <a:ln w="255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Line 4"/>
          <p:cNvSpPr/>
          <p:nvPr/>
        </p:nvSpPr>
        <p:spPr>
          <a:xfrm flipV="1">
            <a:off x="11076840" y="0"/>
            <a:ext cx="360" cy="1371600"/>
          </a:xfrm>
          <a:prstGeom prst="line">
            <a:avLst/>
          </a:prstGeom>
          <a:ln w="25560">
            <a:solidFill>
              <a:schemeClr val="bg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</a:t>
            </a:r>
            <a:r>
              <a:rPr b="0" lang="en-US" sz="4400" spc="-1" strike="noStrike">
                <a:latin typeface="Arial"/>
              </a:rPr>
              <a:t>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tex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bit.ly/2A9VfiY" TargetMode="Externa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hyperlink" Target="https://github.com/microsoft/PowerPlatform-CdsServiceClient" TargetMode="External"/><Relationship Id="rId1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Placeholder 7" descr=""/>
          <p:cNvPicPr/>
          <p:nvPr/>
        </p:nvPicPr>
        <p:blipFill>
          <a:blip r:embed="rId1"/>
          <a:srcRect l="0" t="258" r="0" b="26189"/>
          <a:stretch/>
        </p:blipFill>
        <p:spPr>
          <a:xfrm>
            <a:off x="0" y="0"/>
            <a:ext cx="12190320" cy="4481640"/>
          </a:xfrm>
          <a:prstGeom prst="rect">
            <a:avLst/>
          </a:prstGeom>
          <a:ln>
            <a:noFill/>
          </a:ln>
        </p:spPr>
      </p:pic>
      <p:sp>
        <p:nvSpPr>
          <p:cNvPr id="175" name="CustomShape 1"/>
          <p:cNvSpPr/>
          <p:nvPr/>
        </p:nvSpPr>
        <p:spPr>
          <a:xfrm>
            <a:off x="1694160" y="4626720"/>
            <a:ext cx="9094320" cy="13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venir Next LT Pro"/>
                <a:ea typeface="DejaVu Sans"/>
              </a:rPr>
              <a:t>What’s new in FakeXrmEasy (with .net core 3.1)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1694160" y="6159240"/>
            <a:ext cx="43394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What’s new in v2.x of FakeXrmEasy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8849880" y="618768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  <a:spcAft>
                <a:spcPts val="601"/>
              </a:spcAft>
            </a:pPr>
            <a:fld id="{ECAE0013-0D7E-449B-8D9A-9AB95E6A87B5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1527480" y="1700280"/>
            <a:ext cx="4141800" cy="153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614880" y="6187680"/>
            <a:ext cx="32547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"/>
          <p:cNvSpPr/>
          <p:nvPr/>
        </p:nvSpPr>
        <p:spPr>
          <a:xfrm>
            <a:off x="8849880" y="618768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5D518B7-77B4-44D8-8296-81E042269D5C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1527480" y="3279960"/>
            <a:ext cx="4141800" cy="69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New Middleware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5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960" cy="482760"/>
          </a:xfrm>
          <a:prstGeom prst="rect">
            <a:avLst/>
          </a:prstGeom>
          <a:ln>
            <a:noFill/>
          </a:ln>
        </p:spPr>
      </p:pic>
      <p:sp>
        <p:nvSpPr>
          <p:cNvPr id="266" name="CustomShape 5"/>
          <p:cNvSpPr/>
          <p:nvPr/>
        </p:nvSpPr>
        <p:spPr>
          <a:xfrm>
            <a:off x="6799680" y="1554480"/>
            <a:ext cx="5210640" cy="38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There was up to 1 FakeMessageExecutor per OrganizationRequest in v1.x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Now each OrganizationRequest runs through a </a:t>
            </a:r>
            <a:r>
              <a:rPr b="1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configurable pipeline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Much more </a:t>
            </a:r>
            <a:r>
              <a:rPr b="1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decoupled</a:t>
            </a: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 and </a:t>
            </a:r>
            <a:r>
              <a:rPr b="1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extensible</a:t>
            </a: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 implementation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2415600" y="3749040"/>
            <a:ext cx="4306320" cy="283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1527480" y="1700280"/>
            <a:ext cx="4141800" cy="153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614880" y="6187680"/>
            <a:ext cx="32547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8849880" y="618768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21F9CA6-A750-4545-BD2F-F79EFBBC85F6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71" name="CustomShape 4"/>
          <p:cNvSpPr/>
          <p:nvPr/>
        </p:nvSpPr>
        <p:spPr>
          <a:xfrm>
            <a:off x="1527480" y="3279960"/>
            <a:ext cx="4141800" cy="69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GitHub Actions + GitHub Packages for CI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2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960" cy="48276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3"/>
          <a:stretch/>
        </p:blipFill>
        <p:spPr>
          <a:xfrm>
            <a:off x="4846320" y="3750480"/>
            <a:ext cx="7109640" cy="2558880"/>
          </a:xfrm>
          <a:prstGeom prst="rect">
            <a:avLst/>
          </a:prstGeom>
          <a:ln>
            <a:noFill/>
          </a:ln>
        </p:spPr>
      </p:pic>
      <p:sp>
        <p:nvSpPr>
          <p:cNvPr id="274" name="CustomShape 5"/>
          <p:cNvSpPr/>
          <p:nvPr/>
        </p:nvSpPr>
        <p:spPr>
          <a:xfrm>
            <a:off x="6400800" y="641520"/>
            <a:ext cx="5210640" cy="38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Using AppVeyor in v1.x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GitHub Actions in v2: Built-in / integrated workflow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GitHub Packages: ideal for CI / private projects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1527480" y="1700280"/>
            <a:ext cx="4141800" cy="153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614880" y="6187680"/>
            <a:ext cx="32547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8849880" y="618768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7A722B7-4903-45B3-BDC6-22FD7AFEBFE6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1527480" y="3279960"/>
            <a:ext cx="4141800" cy="69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PowerShell Core for Builds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9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960" cy="482760"/>
          </a:xfrm>
          <a:prstGeom prst="rect">
            <a:avLst/>
          </a:prstGeom>
          <a:ln>
            <a:noFill/>
          </a:ln>
        </p:spPr>
      </p:pic>
      <p:sp>
        <p:nvSpPr>
          <p:cNvPr id="280" name="CustomShape 5"/>
          <p:cNvSpPr/>
          <p:nvPr/>
        </p:nvSpPr>
        <p:spPr>
          <a:xfrm>
            <a:off x="6309360" y="1464480"/>
            <a:ext cx="5210640" cy="38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It was using F# build script in v1.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PowerShell Core to support cross-platform builds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3"/>
          <a:stretch/>
        </p:blipFill>
        <p:spPr>
          <a:xfrm>
            <a:off x="2743200" y="3879360"/>
            <a:ext cx="1058400" cy="105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1527480" y="1700280"/>
            <a:ext cx="4141800" cy="153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</a:t>
            </a: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new in </a:t>
            </a: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v2.x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614880" y="6187680"/>
            <a:ext cx="32547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8849880" y="618768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5B43CEA-FA89-44F7-AE52-1EB1F0A27266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1527480" y="3279960"/>
            <a:ext cx="4141800" cy="69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Sonar Quality Gate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86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960" cy="48276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3"/>
          <a:stretch/>
        </p:blipFill>
        <p:spPr>
          <a:xfrm>
            <a:off x="5540040" y="3931920"/>
            <a:ext cx="6071400" cy="2001960"/>
          </a:xfrm>
          <a:prstGeom prst="rect">
            <a:avLst/>
          </a:prstGeom>
          <a:ln>
            <a:noFill/>
          </a:ln>
        </p:spPr>
      </p:pic>
      <p:sp>
        <p:nvSpPr>
          <p:cNvPr id="288" name="CustomShape 5"/>
          <p:cNvSpPr/>
          <p:nvPr/>
        </p:nvSpPr>
        <p:spPr>
          <a:xfrm>
            <a:off x="6400800" y="1385280"/>
            <a:ext cx="5210640" cy="38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Consistent Conventions / Rules across Pull Requests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OWASP built-in checks (security)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Code Smells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1527480" y="1700280"/>
            <a:ext cx="4141800" cy="153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614880" y="6187680"/>
            <a:ext cx="32547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8849880" y="618768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6C218A6-E5AF-4A3B-B8F9-F3CA45A9E30C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1527480" y="3279960"/>
            <a:ext cx="4141800" cy="69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GPG Keys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93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960" cy="482760"/>
          </a:xfrm>
          <a:prstGeom prst="rect">
            <a:avLst/>
          </a:prstGeom>
          <a:ln>
            <a:noFill/>
          </a:ln>
        </p:spPr>
      </p:pic>
      <p:sp>
        <p:nvSpPr>
          <p:cNvPr id="294" name="CustomShape 5"/>
          <p:cNvSpPr/>
          <p:nvPr/>
        </p:nvSpPr>
        <p:spPr>
          <a:xfrm>
            <a:off x="6309360" y="1005840"/>
            <a:ext cx="5210640" cy="38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Private key linked to GitHub profile as a means of proof of identity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3"/>
          <a:stretch/>
        </p:blipFill>
        <p:spPr>
          <a:xfrm>
            <a:off x="6035040" y="2637000"/>
            <a:ext cx="2980800" cy="2666520"/>
          </a:xfrm>
          <a:prstGeom prst="rect">
            <a:avLst/>
          </a:prstGeom>
          <a:ln>
            <a:noFill/>
          </a:ln>
        </p:spPr>
      </p:pic>
      <p:sp>
        <p:nvSpPr>
          <p:cNvPr id="296" name="TextShape 6"/>
          <p:cNvSpPr txBox="1"/>
          <p:nvPr/>
        </p:nvSpPr>
        <p:spPr>
          <a:xfrm>
            <a:off x="914400" y="3970800"/>
            <a:ext cx="476784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https://help.github.com/en/github/authenticating-to-github/managing-commit-signature-verification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4"/>
          <a:stretch/>
        </p:blipFill>
        <p:spPr>
          <a:xfrm>
            <a:off x="5935320" y="5029200"/>
            <a:ext cx="4868640" cy="168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1527480" y="1700280"/>
            <a:ext cx="4141800" cy="153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614880" y="6187680"/>
            <a:ext cx="32547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8849880" y="618768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83885F4-E81A-47A9-B06F-2042F45A6CAE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01" name="CustomShape 4"/>
          <p:cNvSpPr/>
          <p:nvPr/>
        </p:nvSpPr>
        <p:spPr>
          <a:xfrm>
            <a:off x="1527480" y="3279960"/>
            <a:ext cx="4141800" cy="69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DEMO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02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960" cy="482760"/>
          </a:xfrm>
          <a:prstGeom prst="rect">
            <a:avLst/>
          </a:prstGeom>
          <a:ln>
            <a:noFill/>
          </a:ln>
        </p:spPr>
      </p:pic>
      <p:sp>
        <p:nvSpPr>
          <p:cNvPr id="303" name="CustomShape 5"/>
          <p:cNvSpPr/>
          <p:nvPr/>
        </p:nvSpPr>
        <p:spPr>
          <a:xfrm>
            <a:off x="6400800" y="1385280"/>
            <a:ext cx="5210640" cy="38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b2cac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1812600" y="4700160"/>
            <a:ext cx="880524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5500" spc="-1" strike="noStrike">
                <a:solidFill>
                  <a:srgbClr val="ffffff"/>
                </a:solidFill>
                <a:latin typeface="Avenir Next LT Pro"/>
                <a:ea typeface="DejaVu Sans"/>
              </a:rPr>
              <a:t>THANK YOU!</a:t>
            </a:r>
            <a:endParaRPr b="0" lang="en-US" sz="55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1812600" y="5963040"/>
            <a:ext cx="914220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000" spc="-1" strike="noStrike">
                <a:solidFill>
                  <a:srgbClr val="ffcd6b"/>
                </a:solidFill>
                <a:latin typeface="Speak Pro"/>
                <a:ea typeface="DejaVu Sans"/>
              </a:rPr>
              <a:t>Fill out survey: </a:t>
            </a:r>
            <a:r>
              <a:rPr b="1" lang="en-US" sz="3000" spc="-1" strike="noStrike" u="sng">
                <a:solidFill>
                  <a:srgbClr val="ffffff"/>
                </a:solidFill>
                <a:uFillTx/>
                <a:latin typeface="Speak Pro"/>
                <a:ea typeface="DejaVu Sans"/>
                <a:hlinkClick r:id="rId1"/>
              </a:rPr>
              <a:t>https://bit.ly/2A9VfiY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06" name="Picture 8" descr=""/>
          <p:cNvPicPr/>
          <p:nvPr/>
        </p:nvPicPr>
        <p:blipFill>
          <a:blip r:embed="rId2"/>
          <a:srcRect l="0" t="0" r="0" b="28588"/>
          <a:stretch/>
        </p:blipFill>
        <p:spPr>
          <a:xfrm>
            <a:off x="0" y="0"/>
            <a:ext cx="12190320" cy="4351680"/>
          </a:xfrm>
          <a:prstGeom prst="rect">
            <a:avLst/>
          </a:prstGeom>
          <a:ln>
            <a:noFill/>
          </a:ln>
        </p:spPr>
      </p:pic>
      <p:pic>
        <p:nvPicPr>
          <p:cNvPr id="307" name="" descr=""/>
          <p:cNvPicPr/>
          <p:nvPr/>
        </p:nvPicPr>
        <p:blipFill>
          <a:blip r:embed="rId3"/>
          <a:stretch/>
        </p:blipFill>
        <p:spPr>
          <a:xfrm>
            <a:off x="10003680" y="4700160"/>
            <a:ext cx="2080440" cy="208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527480" y="1700280"/>
            <a:ext cx="4323240" cy="153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Jordi Montaña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614880" y="6187680"/>
            <a:ext cx="32547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8849880" y="618768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DDD60F7-8F92-480A-9047-68BD293984E0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81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960" cy="48276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/>
        </p:blipFill>
        <p:spPr>
          <a:xfrm>
            <a:off x="7772400" y="1954080"/>
            <a:ext cx="3074040" cy="3074040"/>
          </a:xfrm>
          <a:prstGeom prst="rect">
            <a:avLst/>
          </a:prstGeom>
          <a:ln>
            <a:noFill/>
          </a:ln>
        </p:spPr>
      </p:pic>
      <p:sp>
        <p:nvSpPr>
          <p:cNvPr id="183" name="CustomShape 4"/>
          <p:cNvSpPr/>
          <p:nvPr/>
        </p:nvSpPr>
        <p:spPr>
          <a:xfrm>
            <a:off x="2432880" y="4150440"/>
            <a:ext cx="20106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@jordimontana82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1046160" y="4846320"/>
            <a:ext cx="46220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https://www.linkedin.com/in/jordimontana/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4"/>
          <a:stretch/>
        </p:blipFill>
        <p:spPr>
          <a:xfrm>
            <a:off x="731520" y="4846320"/>
            <a:ext cx="605880" cy="31752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5"/>
          <a:stretch/>
        </p:blipFill>
        <p:spPr>
          <a:xfrm>
            <a:off x="1344240" y="4081680"/>
            <a:ext cx="480600" cy="48060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6"/>
          <a:stretch/>
        </p:blipFill>
        <p:spPr>
          <a:xfrm>
            <a:off x="1280160" y="3474720"/>
            <a:ext cx="621000" cy="348840"/>
          </a:xfrm>
          <a:prstGeom prst="rect">
            <a:avLst/>
          </a:prstGeom>
          <a:ln>
            <a:noFill/>
          </a:ln>
        </p:spPr>
      </p:pic>
      <p:sp>
        <p:nvSpPr>
          <p:cNvPr id="188" name="CustomShape 6"/>
          <p:cNvSpPr/>
          <p:nvPr/>
        </p:nvSpPr>
        <p:spPr>
          <a:xfrm>
            <a:off x="2435760" y="3474720"/>
            <a:ext cx="18608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@jordimontana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7"/>
          <a:stretch/>
        </p:blipFill>
        <p:spPr>
          <a:xfrm>
            <a:off x="10607040" y="4846320"/>
            <a:ext cx="914400" cy="914400"/>
          </a:xfrm>
          <a:prstGeom prst="rect">
            <a:avLst/>
          </a:prstGeom>
          <a:ln>
            <a:noFill/>
          </a:ln>
        </p:spPr>
      </p:pic>
      <p:sp>
        <p:nvSpPr>
          <p:cNvPr id="190" name="CustomShape 7"/>
          <p:cNvSpPr/>
          <p:nvPr/>
        </p:nvSpPr>
        <p:spPr>
          <a:xfrm>
            <a:off x="7863840" y="5212080"/>
            <a:ext cx="2884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Author of #FakeXrmEasy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527480" y="1700280"/>
            <a:ext cx="4141800" cy="153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Why...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614880" y="6187680"/>
            <a:ext cx="32547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8849880" y="618768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17FFE7B-38DF-4B90-AF8C-9915775E84C2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1527480" y="3279960"/>
            <a:ext cx="4141800" cy="69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be005a"/>
                </a:solidFill>
                <a:latin typeface="Speak Pro"/>
                <a:ea typeface="DejaVu Sans"/>
              </a:rPr>
              <a:t>...Unit Testing?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195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960" cy="48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527480" y="1700280"/>
            <a:ext cx="4141800" cy="153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Why...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614880" y="6187680"/>
            <a:ext cx="32547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8849880" y="618768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2DE7AF7-BDD2-4F7F-8553-43490740FBC1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1527480" y="3279960"/>
            <a:ext cx="4141800" cy="69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be005a"/>
                </a:solidFill>
                <a:latin typeface="Speak Pro"/>
                <a:ea typeface="DejaVu Sans"/>
              </a:rPr>
              <a:t>...Fixing a bug in Production...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200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960" cy="48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527480" y="1700280"/>
            <a:ext cx="4141800" cy="153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Why...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614880" y="6187680"/>
            <a:ext cx="32547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8849880" y="618768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8B6DA51-C0AC-4938-8A86-FEB10B462D6D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1527480" y="3279960"/>
            <a:ext cx="4141800" cy="69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be005a"/>
                </a:solidFill>
                <a:latin typeface="Speak Pro"/>
                <a:ea typeface="DejaVu Sans"/>
              </a:rPr>
              <a:t>...Unit Testing?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205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960" cy="482760"/>
          </a:xfrm>
          <a:prstGeom prst="rect">
            <a:avLst/>
          </a:prstGeom>
          <a:ln>
            <a:noFill/>
          </a:ln>
        </p:spPr>
      </p:pic>
      <p:sp>
        <p:nvSpPr>
          <p:cNvPr id="206" name="CustomShape 5"/>
          <p:cNvSpPr/>
          <p:nvPr/>
        </p:nvSpPr>
        <p:spPr>
          <a:xfrm>
            <a:off x="6583680" y="1554480"/>
            <a:ext cx="5210640" cy="38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</a:t>
            </a:r>
            <a:r>
              <a:rPr b="1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Proactive</a:t>
            </a: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 as opposed to Reactive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Bring issues closer to devs (us), where they’re easier and more cost efficient to fix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897120" y="122760"/>
            <a:ext cx="7116480" cy="69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Avenir Next LT Pro"/>
                <a:ea typeface="DejaVu Sans"/>
              </a:rPr>
              <a:t>What is FakeXrmEasy?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928800" y="2635560"/>
            <a:ext cx="325476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ffcd6b"/>
                </a:solidFill>
                <a:latin typeface="Speak Pro"/>
                <a:ea typeface="DejaVu Sans"/>
              </a:rPr>
              <a:t>OSS Framework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614880" y="6187680"/>
            <a:ext cx="32547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What’s new in v2.x of FakeXrmEasy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8849880" y="618768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23D6069-EEC2-469D-93D5-B1B41255844D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11" name="CustomShape 5"/>
          <p:cNvSpPr/>
          <p:nvPr/>
        </p:nvSpPr>
        <p:spPr>
          <a:xfrm>
            <a:off x="4467600" y="2635560"/>
            <a:ext cx="325476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ffcd6b"/>
                </a:solidFill>
                <a:latin typeface="Speak Pro"/>
                <a:ea typeface="DejaVu Sans"/>
              </a:rPr>
              <a:t>177 Stars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12" name="CustomShape 6"/>
          <p:cNvSpPr/>
          <p:nvPr/>
        </p:nvSpPr>
        <p:spPr>
          <a:xfrm>
            <a:off x="8006400" y="2635560"/>
            <a:ext cx="325476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ffcd6b"/>
                </a:solidFill>
                <a:latin typeface="Speak Pro"/>
                <a:ea typeface="DejaVu Sans"/>
              </a:rPr>
              <a:t>140 forks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13" name="CustomShape 7"/>
          <p:cNvSpPr/>
          <p:nvPr/>
        </p:nvSpPr>
        <p:spPr>
          <a:xfrm>
            <a:off x="928800" y="4746960"/>
            <a:ext cx="325476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ffcd6b"/>
                </a:solidFill>
                <a:latin typeface="Speak Pro"/>
                <a:ea typeface="DejaVu Sans"/>
              </a:rPr>
              <a:t>46 contributors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14" name="CustomShape 8"/>
          <p:cNvSpPr/>
          <p:nvPr/>
        </p:nvSpPr>
        <p:spPr>
          <a:xfrm>
            <a:off x="4467600" y="4746960"/>
            <a:ext cx="325476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ffcd6b"/>
                </a:solidFill>
                <a:latin typeface="Speak Pro"/>
                <a:ea typeface="DejaVu Sans"/>
              </a:rPr>
              <a:t>5+ Years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15" name="CustomShape 9"/>
          <p:cNvSpPr/>
          <p:nvPr/>
        </p:nvSpPr>
        <p:spPr>
          <a:xfrm>
            <a:off x="8006400" y="4746960"/>
            <a:ext cx="325476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ffcd6b"/>
                </a:solidFill>
                <a:latin typeface="Speak Pro"/>
                <a:ea typeface="DejaVu Sans"/>
              </a:rPr>
              <a:t>800k downloads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16" name="CustomShape 10"/>
          <p:cNvSpPr/>
          <p:nvPr/>
        </p:nvSpPr>
        <p:spPr>
          <a:xfrm>
            <a:off x="928800" y="3059280"/>
            <a:ext cx="325476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Speak Pro"/>
                <a:ea typeface="DejaVu Sans"/>
              </a:rPr>
              <a:t>Aimed at developers using .net and Power Platform / CDS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7" name="CustomShape 11"/>
          <p:cNvSpPr/>
          <p:nvPr/>
        </p:nvSpPr>
        <p:spPr>
          <a:xfrm>
            <a:off x="8006400" y="3059280"/>
            <a:ext cx="325476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Speak Pro"/>
                <a:ea typeface="DejaVu Sans"/>
              </a:rPr>
              <a:t>Forks are like “copies” of the project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CustomShape 12"/>
          <p:cNvSpPr/>
          <p:nvPr/>
        </p:nvSpPr>
        <p:spPr>
          <a:xfrm>
            <a:off x="928800" y="5170320"/>
            <a:ext cx="325476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Speak Pro"/>
                <a:ea typeface="DejaVu Sans"/>
              </a:rPr>
              <a:t>Who submitted at least 1 Pull Request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9" name="CustomShape 13"/>
          <p:cNvSpPr/>
          <p:nvPr/>
        </p:nvSpPr>
        <p:spPr>
          <a:xfrm>
            <a:off x="4467600" y="5170320"/>
            <a:ext cx="325476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Speak Pro"/>
                <a:ea typeface="DejaVu Sans"/>
              </a:rPr>
              <a:t>Started back in November 2014… time flies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20" name="Picture Placeholder 58" descr=""/>
          <p:cNvPicPr/>
          <p:nvPr/>
        </p:nvPicPr>
        <p:blipFill>
          <a:blip r:embed="rId1"/>
          <a:stretch/>
        </p:blipFill>
        <p:spPr>
          <a:xfrm>
            <a:off x="4512240" y="3890160"/>
            <a:ext cx="865800" cy="866880"/>
          </a:xfrm>
          <a:prstGeom prst="rect">
            <a:avLst/>
          </a:prstGeom>
          <a:ln w="19080">
            <a:noFill/>
          </a:ln>
        </p:spPr>
      </p:pic>
      <p:pic>
        <p:nvPicPr>
          <p:cNvPr id="221" name="Picture Placeholder 60" descr=""/>
          <p:cNvPicPr/>
          <p:nvPr/>
        </p:nvPicPr>
        <p:blipFill>
          <a:blip r:embed="rId2"/>
          <a:stretch/>
        </p:blipFill>
        <p:spPr>
          <a:xfrm>
            <a:off x="8047800" y="3890160"/>
            <a:ext cx="865800" cy="866880"/>
          </a:xfrm>
          <a:prstGeom prst="rect">
            <a:avLst/>
          </a:prstGeom>
          <a:ln w="19080">
            <a:noFill/>
          </a:ln>
        </p:spPr>
      </p:pic>
      <p:pic>
        <p:nvPicPr>
          <p:cNvPr id="222" name="Picture Placeholder 70" descr=""/>
          <p:cNvPicPr/>
          <p:nvPr/>
        </p:nvPicPr>
        <p:blipFill>
          <a:blip r:embed="rId3"/>
          <a:stretch/>
        </p:blipFill>
        <p:spPr>
          <a:xfrm>
            <a:off x="878400" y="1737360"/>
            <a:ext cx="865800" cy="866880"/>
          </a:xfrm>
          <a:prstGeom prst="rect">
            <a:avLst/>
          </a:prstGeom>
          <a:ln w="19080">
            <a:noFill/>
          </a:ln>
        </p:spPr>
      </p:pic>
      <p:pic>
        <p:nvPicPr>
          <p:cNvPr id="223" name="Picture Placeholder 76" descr=""/>
          <p:cNvPicPr/>
          <p:nvPr/>
        </p:nvPicPr>
        <p:blipFill>
          <a:blip r:embed="rId4"/>
          <a:stretch/>
        </p:blipFill>
        <p:spPr>
          <a:xfrm>
            <a:off x="977040" y="3890160"/>
            <a:ext cx="865800" cy="866880"/>
          </a:xfrm>
          <a:prstGeom prst="rect">
            <a:avLst/>
          </a:prstGeom>
          <a:ln w="19080">
            <a:noFill/>
          </a:ln>
        </p:spPr>
      </p:pic>
      <p:pic>
        <p:nvPicPr>
          <p:cNvPr id="224" name="Picture 25" descr=""/>
          <p:cNvPicPr/>
          <p:nvPr/>
        </p:nvPicPr>
        <p:blipFill>
          <a:blip r:embed="rId5">
            <a:lum bright="70000" contrast="-70000"/>
          </a:blip>
          <a:stretch/>
        </p:blipFill>
        <p:spPr>
          <a:xfrm>
            <a:off x="11210040" y="829800"/>
            <a:ext cx="939960" cy="482760"/>
          </a:xfrm>
          <a:prstGeom prst="rect">
            <a:avLst/>
          </a:prstGeom>
          <a:ln>
            <a:noFill/>
          </a:ln>
        </p:spPr>
      </p:pic>
      <p:pic>
        <p:nvPicPr>
          <p:cNvPr id="225" name="Picture Placeholder 76" descr=""/>
          <p:cNvPicPr/>
          <p:nvPr/>
        </p:nvPicPr>
        <p:blipFill>
          <a:blip r:embed="rId6"/>
          <a:stretch/>
        </p:blipFill>
        <p:spPr>
          <a:xfrm>
            <a:off x="4494960" y="1733400"/>
            <a:ext cx="865800" cy="866880"/>
          </a:xfrm>
          <a:prstGeom prst="rect">
            <a:avLst/>
          </a:prstGeom>
          <a:ln w="19080">
            <a:noFill/>
          </a:ln>
        </p:spPr>
      </p:pic>
      <p:pic>
        <p:nvPicPr>
          <p:cNvPr id="226" name="Picture Placeholder 70" descr=""/>
          <p:cNvPicPr/>
          <p:nvPr/>
        </p:nvPicPr>
        <p:blipFill>
          <a:blip r:embed="rId7"/>
          <a:stretch/>
        </p:blipFill>
        <p:spPr>
          <a:xfrm>
            <a:off x="7955280" y="1767240"/>
            <a:ext cx="865800" cy="866880"/>
          </a:xfrm>
          <a:prstGeom prst="rect">
            <a:avLst/>
          </a:prstGeom>
          <a:ln w="19080">
            <a:noFill/>
          </a:ln>
        </p:spPr>
      </p:pic>
      <p:pic>
        <p:nvPicPr>
          <p:cNvPr id="227" name="Picture Placeholder 70" descr=""/>
          <p:cNvPicPr/>
          <p:nvPr/>
        </p:nvPicPr>
        <p:blipFill>
          <a:blip r:embed="rId8"/>
          <a:stretch/>
        </p:blipFill>
        <p:spPr>
          <a:xfrm>
            <a:off x="8595360" y="1767240"/>
            <a:ext cx="865800" cy="866880"/>
          </a:xfrm>
          <a:prstGeom prst="rect">
            <a:avLst/>
          </a:prstGeom>
          <a:ln w="19080">
            <a:noFill/>
          </a:ln>
        </p:spPr>
      </p:pic>
      <p:sp>
        <p:nvSpPr>
          <p:cNvPr id="228" name="CustomShape 14"/>
          <p:cNvSpPr/>
          <p:nvPr/>
        </p:nvSpPr>
        <p:spPr>
          <a:xfrm>
            <a:off x="999000" y="819360"/>
            <a:ext cx="58590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https://github.com/jordimontana82/fake-xrm-easy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CustomShape 15"/>
          <p:cNvSpPr/>
          <p:nvPr/>
        </p:nvSpPr>
        <p:spPr>
          <a:xfrm>
            <a:off x="8102160" y="5170320"/>
            <a:ext cx="325476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Speak Pro"/>
                <a:ea typeface="DejaVu Sans"/>
              </a:rPr>
              <a:t>Not too bad for a “low code” platform :) 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527480" y="1700280"/>
            <a:ext cx="4141800" cy="153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 ...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6295680" y="822960"/>
            <a:ext cx="436032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600" spc="-1" strike="noStrike">
                <a:solidFill>
                  <a:srgbClr val="ffffff"/>
                </a:solidFill>
                <a:latin typeface="Speak Pro"/>
                <a:ea typeface="DejaVu Sans"/>
              </a:rPr>
              <a:t>#UnlimitedPower!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614880" y="6187680"/>
            <a:ext cx="32547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8849880" y="618768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92CC0A6-86E6-49FA-B4C8-606F87EAFD18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1527480" y="3279960"/>
            <a:ext cx="4141800" cy="69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be005a"/>
                </a:solidFill>
                <a:latin typeface="Speak Pro"/>
                <a:ea typeface="DejaVu Sans"/>
              </a:rPr>
              <a:t>.net core 3.1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235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960" cy="48276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3"/>
          <a:stretch/>
        </p:blipFill>
        <p:spPr>
          <a:xfrm>
            <a:off x="2470320" y="4024800"/>
            <a:ext cx="911520" cy="91152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4"/>
          <a:stretch/>
        </p:blipFill>
        <p:spPr>
          <a:xfrm>
            <a:off x="7143120" y="2286000"/>
            <a:ext cx="567000" cy="621720"/>
          </a:xfrm>
          <a:prstGeom prst="rect">
            <a:avLst/>
          </a:prstGeom>
          <a:ln>
            <a:noFill/>
          </a:ln>
        </p:spPr>
      </p:pic>
      <p:sp>
        <p:nvSpPr>
          <p:cNvPr id="238" name="CustomShape 6"/>
          <p:cNvSpPr/>
          <p:nvPr/>
        </p:nvSpPr>
        <p:spPr>
          <a:xfrm>
            <a:off x="6583680" y="1554480"/>
            <a:ext cx="436032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Cross-platform dev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5"/>
          <a:stretch/>
        </p:blipFill>
        <p:spPr>
          <a:xfrm>
            <a:off x="8220960" y="2194560"/>
            <a:ext cx="684360" cy="82152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6"/>
          <a:stretch/>
        </p:blipFill>
        <p:spPr>
          <a:xfrm>
            <a:off x="9315360" y="2010960"/>
            <a:ext cx="838080" cy="1041120"/>
          </a:xfrm>
          <a:prstGeom prst="rect">
            <a:avLst/>
          </a:prstGeom>
          <a:ln>
            <a:noFill/>
          </a:ln>
        </p:spPr>
      </p:pic>
      <p:sp>
        <p:nvSpPr>
          <p:cNvPr id="241" name="CustomShape 7"/>
          <p:cNvSpPr/>
          <p:nvPr/>
        </p:nvSpPr>
        <p:spPr>
          <a:xfrm>
            <a:off x="6547680" y="3291840"/>
            <a:ext cx="4360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Speak Pro"/>
                <a:ea typeface="DejaVu Sans"/>
              </a:rPr>
              <a:t>Containerisation / Orchestration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7"/>
          <a:stretch/>
        </p:blipFill>
        <p:spPr>
          <a:xfrm>
            <a:off x="7223760" y="3751200"/>
            <a:ext cx="1001880" cy="85536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8"/>
          <a:stretch/>
        </p:blipFill>
        <p:spPr>
          <a:xfrm>
            <a:off x="9396360" y="3749040"/>
            <a:ext cx="752040" cy="730080"/>
          </a:xfrm>
          <a:prstGeom prst="rect">
            <a:avLst/>
          </a:prstGeom>
          <a:ln>
            <a:noFill/>
          </a:ln>
        </p:spPr>
      </p:pic>
      <p:sp>
        <p:nvSpPr>
          <p:cNvPr id="244" name="CustomShape 8"/>
          <p:cNvSpPr/>
          <p:nvPr/>
        </p:nvSpPr>
        <p:spPr>
          <a:xfrm>
            <a:off x="6627600" y="4898880"/>
            <a:ext cx="4360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Speak Pro"/>
                <a:ea typeface="DejaVu Sans"/>
              </a:rPr>
              <a:t>Serverless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9"/>
          <a:stretch/>
        </p:blipFill>
        <p:spPr>
          <a:xfrm>
            <a:off x="7345440" y="5331240"/>
            <a:ext cx="1771920" cy="885240"/>
          </a:xfrm>
          <a:prstGeom prst="rect">
            <a:avLst/>
          </a:prstGeom>
          <a:ln>
            <a:noFill/>
          </a:ln>
        </p:spPr>
      </p:pic>
      <p:sp>
        <p:nvSpPr>
          <p:cNvPr id="246" name="CustomShape 9"/>
          <p:cNvSpPr/>
          <p:nvPr/>
        </p:nvSpPr>
        <p:spPr>
          <a:xfrm>
            <a:off x="548640" y="5358240"/>
            <a:ext cx="50774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ffffff"/>
                </a:solidFill>
                <a:uFillTx/>
                <a:latin typeface="Arial"/>
                <a:ea typeface="DejaVu Sans"/>
                <a:hlinkClick r:id="rId10"/>
              </a:rPr>
              <a:t>https://github.com/microsoft/PowerPlatform-CdsServiceClient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 (alpha release… you’ve been warned)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1527480" y="1700280"/>
            <a:ext cx="4141800" cy="153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 ...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614880" y="6187680"/>
            <a:ext cx="32547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8849880" y="618768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3C8B89D-4A32-41B1-8CDD-2A073D2B8573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1527480" y="3279960"/>
            <a:ext cx="5878800" cy="120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1 NuGet Package (v1.x) →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~ 6 NuGet Packages (v2.x)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51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960" cy="482760"/>
          </a:xfrm>
          <a:prstGeom prst="rect">
            <a:avLst/>
          </a:prstGeom>
          <a:ln>
            <a:noFill/>
          </a:ln>
        </p:spPr>
      </p:pic>
      <p:sp>
        <p:nvSpPr>
          <p:cNvPr id="252" name="CustomShape 5"/>
          <p:cNvSpPr/>
          <p:nvPr/>
        </p:nvSpPr>
        <p:spPr>
          <a:xfrm>
            <a:off x="6309360" y="1188720"/>
            <a:ext cx="5760720" cy="457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Use the right </a:t>
            </a:r>
            <a:r>
              <a:rPr b="1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abstraction</a:t>
            </a: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 layer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Install what you </a:t>
            </a:r>
            <a:r>
              <a:rPr b="1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need </a:t>
            </a:r>
            <a:r>
              <a:rPr b="1" lang="en-US" sz="2200" spc="-1" strike="noStrike" u="sng">
                <a:solidFill>
                  <a:srgbClr val="ffffff"/>
                </a:solidFill>
                <a:uFillTx/>
                <a:latin typeface="Speak Pro"/>
                <a:ea typeface="DejaVu Sans"/>
              </a:rPr>
              <a:t>only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Massive refactorings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FakeXrmEasy.Abstractions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FakeXrmEasy.Core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FakeXrmEasy.Plugins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FakeXrmEasy.CodeActivities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FakeXrmEasy.PipelineSimulation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FakeXrmEasy.Integration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FakeXrmEasy.Messages.Cds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FakeXrmEasy.Messages.Sales ...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527480" y="1700280"/>
            <a:ext cx="4141800" cy="153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 ...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614880" y="6187680"/>
            <a:ext cx="32547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8849880" y="618768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49E73BA-B4D8-4973-9F95-11F4F491A674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1527480" y="3279960"/>
            <a:ext cx="5878800" cy="120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Massive Refactoring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57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960" cy="482760"/>
          </a:xfrm>
          <a:prstGeom prst="rect">
            <a:avLst/>
          </a:prstGeom>
          <a:ln>
            <a:noFill/>
          </a:ln>
        </p:spPr>
      </p:pic>
      <p:sp>
        <p:nvSpPr>
          <p:cNvPr id="258" name="CustomShape 5"/>
          <p:cNvSpPr/>
          <p:nvPr/>
        </p:nvSpPr>
        <p:spPr>
          <a:xfrm>
            <a:off x="6450480" y="1093680"/>
            <a:ext cx="5210640" cy="38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3"/>
          <a:srcRect l="0" t="0" r="26095" b="0"/>
          <a:stretch/>
        </p:blipFill>
        <p:spPr>
          <a:xfrm>
            <a:off x="6116040" y="1463040"/>
            <a:ext cx="5954040" cy="5009400"/>
          </a:xfrm>
          <a:prstGeom prst="rect">
            <a:avLst/>
          </a:prstGeom>
          <a:ln>
            <a:noFill/>
          </a:ln>
        </p:spPr>
      </p:pic>
      <p:sp>
        <p:nvSpPr>
          <p:cNvPr id="260" name="CustomShape 6"/>
          <p:cNvSpPr/>
          <p:nvPr/>
        </p:nvSpPr>
        <p:spPr>
          <a:xfrm>
            <a:off x="6188040" y="182880"/>
            <a:ext cx="5760720" cy="457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    </a:t>
            </a: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.. I’ve been busy :)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Application>LibreOffice/6.0.7.3$Linux_X86_64 LibreOffice_project/00m0$Build-3</Application>
  <Words>438</Words>
  <Paragraphs>59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2020-05-24T23:43:48Z</dcterms:created>
  <dc:creator/>
  <dc:description/>
  <dc:language>en-US</dc:language>
  <cp:lastModifiedBy/>
  <dcterms:modified xsi:type="dcterms:W3CDTF">2020-06-07T05:12:29Z</dcterms:modified>
  <cp:revision>39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